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71" r:id="rId3"/>
    <p:sldId id="259" r:id="rId4"/>
    <p:sldId id="260" r:id="rId5"/>
    <p:sldId id="261" r:id="rId6"/>
    <p:sldId id="262" r:id="rId7"/>
    <p:sldId id="263" r:id="rId8"/>
    <p:sldId id="264" r:id="rId9"/>
    <p:sldId id="265" r:id="rId10"/>
    <p:sldId id="266" r:id="rId11"/>
    <p:sldId id="267" r:id="rId12"/>
    <p:sldId id="268" r:id="rId13"/>
    <p:sldId id="272" r:id="rId14"/>
    <p:sldId id="273" r:id="rId15"/>
    <p:sldId id="275" r:id="rId16"/>
    <p:sldId id="274" r:id="rId17"/>
    <p:sldId id="276" r:id="rId18"/>
    <p:sldId id="277" r:id="rId19"/>
    <p:sldId id="278" r:id="rId20"/>
    <p:sldId id="279" r:id="rId21"/>
    <p:sldId id="269" r:id="rId22"/>
    <p:sldId id="270"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3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IN"/>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fld id="{C6A5F6D4-3474-466B-87DE-B793E021E831}" type="datetimeFigureOut">
              <a:rPr lang="en-US" smtClean="0"/>
              <a:t>12/20/2016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E4C6E114-2F2B-4F38-B771-807FEA809876}" type="slidenum">
              <a:rPr lang="en-IN" smtClean="0"/>
              <a:t>‹#›</a:t>
            </a:fld>
            <a:endParaRPr lang="en-I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C6A5F6D4-3474-466B-87DE-B793E021E831}" type="datetimeFigureOut">
              <a:rPr lang="en-US" smtClean="0"/>
              <a:t>12/20/2016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E4C6E114-2F2B-4F38-B771-807FEA809876}" type="slidenum">
              <a:rPr lang="en-IN" smtClean="0"/>
              <a:t>‹#›</a:t>
            </a:fld>
            <a:endParaRPr lang="en-I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C6A5F6D4-3474-466B-87DE-B793E021E831}" type="datetimeFigureOut">
              <a:rPr lang="en-US" smtClean="0"/>
              <a:t>12/20/2016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E4C6E114-2F2B-4F38-B771-807FEA809876}" type="slidenum">
              <a:rPr lang="en-IN" smtClean="0"/>
              <a:t>‹#›</a:t>
            </a:fld>
            <a:endParaRPr lang="en-I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C6A5F6D4-3474-466B-87DE-B793E021E831}" type="datetimeFigureOut">
              <a:rPr lang="en-US" smtClean="0"/>
              <a:t>12/20/2016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E4C6E114-2F2B-4F38-B771-807FEA809876}" type="slidenum">
              <a:rPr lang="en-IN" smtClean="0"/>
              <a:t>‹#›</a:t>
            </a:fld>
            <a:endParaRPr lang="en-I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6A5F6D4-3474-466B-87DE-B793E021E831}" type="datetimeFigureOut">
              <a:rPr lang="en-US" smtClean="0"/>
              <a:t>12/20/2016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E4C6E114-2F2B-4F38-B771-807FEA809876}" type="slidenum">
              <a:rPr lang="en-IN" smtClean="0"/>
              <a:t>‹#›</a:t>
            </a:fld>
            <a:endParaRPr lang="en-I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fld id="{C6A5F6D4-3474-466B-87DE-B793E021E831}" type="datetimeFigureOut">
              <a:rPr lang="en-US" smtClean="0"/>
              <a:t>12/20/2016</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E4C6E114-2F2B-4F38-B771-807FEA809876}" type="slidenum">
              <a:rPr lang="en-IN" smtClean="0"/>
              <a:t>‹#›</a:t>
            </a:fld>
            <a:endParaRPr lang="en-I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fld id="{C6A5F6D4-3474-466B-87DE-B793E021E831}" type="datetimeFigureOut">
              <a:rPr lang="en-US" smtClean="0"/>
              <a:t>12/20/2016</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E4C6E114-2F2B-4F38-B771-807FEA809876}" type="slidenum">
              <a:rPr lang="en-IN" smtClean="0"/>
              <a:t>‹#›</a:t>
            </a:fld>
            <a:endParaRPr lang="en-I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fld id="{C6A5F6D4-3474-466B-87DE-B793E021E831}" type="datetimeFigureOut">
              <a:rPr lang="en-US" smtClean="0"/>
              <a:t>12/20/2016</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E4C6E114-2F2B-4F38-B771-807FEA809876}" type="slidenum">
              <a:rPr lang="en-IN" smtClean="0"/>
              <a:t>‹#›</a:t>
            </a:fld>
            <a:endParaRPr lang="en-I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6A5F6D4-3474-466B-87DE-B793E021E831}" type="datetimeFigureOut">
              <a:rPr lang="en-US" smtClean="0"/>
              <a:t>12/20/2016</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E4C6E114-2F2B-4F38-B771-807FEA809876}" type="slidenum">
              <a:rPr lang="en-IN" smtClean="0"/>
              <a:t>‹#›</a:t>
            </a:fld>
            <a:endParaRPr lang="en-I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I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6A5F6D4-3474-466B-87DE-B793E021E831}" type="datetimeFigureOut">
              <a:rPr lang="en-US" smtClean="0"/>
              <a:t>12/20/2016</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E4C6E114-2F2B-4F38-B771-807FEA809876}" type="slidenum">
              <a:rPr lang="en-IN" smtClean="0"/>
              <a:t>‹#›</a:t>
            </a:fld>
            <a:endParaRPr lang="en-I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I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6A5F6D4-3474-466B-87DE-B793E021E831}" type="datetimeFigureOut">
              <a:rPr lang="en-US" smtClean="0"/>
              <a:t>12/20/2016</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E4C6E114-2F2B-4F38-B771-807FEA809876}" type="slidenum">
              <a:rPr lang="en-IN" smtClean="0"/>
              <a:t>‹#›</a:t>
            </a:fld>
            <a:endParaRPr lang="en-I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IN"/>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A5F6D4-3474-466B-87DE-B793E021E831}" type="datetimeFigureOut">
              <a:rPr lang="en-US" smtClean="0"/>
              <a:t>12/20/2016</a:t>
            </a:fld>
            <a:endParaRPr lang="en-IN"/>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C6E114-2F2B-4F38-B771-807FEA809876}" type="slidenum">
              <a:rPr lang="en-IN" smtClean="0"/>
              <a:t>‹#›</a:t>
            </a:fld>
            <a:endParaRPr lang="en-I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IN"/>
          </a:p>
        </p:txBody>
      </p:sp>
      <p:sp>
        <p:nvSpPr>
          <p:cNvPr id="3" name="Subtitle 2"/>
          <p:cNvSpPr>
            <a:spLocks noGrp="1"/>
          </p:cNvSpPr>
          <p:nvPr>
            <p:ph type="subTitle" idx="1"/>
          </p:nvPr>
        </p:nvSpPr>
        <p:spPr/>
        <p:txBody>
          <a:bodyPr/>
          <a:lstStyle/>
          <a:p>
            <a:endParaRPr lang="en-IN"/>
          </a:p>
        </p:txBody>
      </p:sp>
      <p:pic>
        <p:nvPicPr>
          <p:cNvPr id="1026" name="Picture 2"/>
          <p:cNvPicPr>
            <a:picLocks noChangeAspect="1" noChangeArrowheads="1"/>
          </p:cNvPicPr>
          <p:nvPr/>
        </p:nvPicPr>
        <p:blipFill>
          <a:blip r:embed="rId2" cstate="print"/>
          <a:srcRect/>
          <a:stretch>
            <a:fillRect/>
          </a:stretch>
        </p:blipFill>
        <p:spPr bwMode="auto">
          <a:xfrm>
            <a:off x="0" y="1"/>
            <a:ext cx="9144000" cy="7143775"/>
          </a:xfrm>
          <a:prstGeom prst="rect">
            <a:avLst/>
          </a:prstGeom>
          <a:noFill/>
          <a:ln w="9525">
            <a:noFill/>
            <a:miter lim="800000"/>
            <a:headEnd/>
            <a:tailEnd/>
          </a:ln>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8" name="Title 2"/>
          <p:cNvSpPr txBox="1">
            <a:spLocks/>
          </p:cNvSpPr>
          <p:nvPr/>
        </p:nvSpPr>
        <p:spPr>
          <a:xfrm>
            <a:off x="642910" y="2000240"/>
            <a:ext cx="7772400" cy="993775"/>
          </a:xfrm>
          <a:prstGeom prst="rect">
            <a:avLst/>
          </a:prstGeom>
        </p:spPr>
        <p:txBody>
          <a:bodyPr vert="horz" lIns="91440" tIns="45720" rIns="91440" bIns="45720" rtlCol="0" anchor="ctr">
            <a:normAutofit/>
          </a:bodyPr>
          <a:lstStyle/>
          <a:p>
            <a:pPr marL="0" lvl="1"/>
            <a:r>
              <a:rPr lang="en-IN" sz="3600" b="1" dirty="0">
                <a:solidFill>
                  <a:schemeClr val="accent6">
                    <a:lumMod val="75000"/>
                  </a:schemeClr>
                </a:solidFill>
                <a:latin typeface="Georgia" pitchFamily="18" charset="0"/>
              </a:rPr>
              <a:t>6</a:t>
            </a:r>
            <a:r>
              <a:rPr lang="en-IN" sz="3600" b="1" dirty="0" smtClean="0">
                <a:solidFill>
                  <a:schemeClr val="accent6">
                    <a:lumMod val="75000"/>
                  </a:schemeClr>
                </a:solidFill>
                <a:latin typeface="Georgia" pitchFamily="18" charset="0"/>
              </a:rPr>
              <a:t>. Push </a:t>
            </a:r>
            <a:r>
              <a:rPr lang="en-IN" sz="3600" b="1" dirty="0" err="1" smtClean="0">
                <a:solidFill>
                  <a:schemeClr val="accent6">
                    <a:lumMod val="75000"/>
                  </a:schemeClr>
                </a:solidFill>
                <a:latin typeface="Georgia" pitchFamily="18" charset="0"/>
              </a:rPr>
              <a:t>Notiﬁcations</a:t>
            </a:r>
            <a:endParaRPr lang="en-IN" sz="3600" b="1" dirty="0" smtClean="0">
              <a:solidFill>
                <a:schemeClr val="accent6">
                  <a:lumMod val="75000"/>
                </a:schemeClr>
              </a:solidFill>
              <a:latin typeface="Georgia" pitchFamily="18" charset="0"/>
            </a:endParaRPr>
          </a:p>
        </p:txBody>
      </p:sp>
      <p:sp>
        <p:nvSpPr>
          <p:cNvPr id="13" name="Subtitle 3"/>
          <p:cNvSpPr txBox="1">
            <a:spLocks/>
          </p:cNvSpPr>
          <p:nvPr/>
        </p:nvSpPr>
        <p:spPr>
          <a:xfrm>
            <a:off x="714348" y="3286124"/>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They’re a great way to boost engagement by keeping users in-the-know about pertinent information. </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42910" y="2066932"/>
            <a:ext cx="7772400" cy="993775"/>
          </a:xfrm>
          <a:prstGeom prst="rect">
            <a:avLst/>
          </a:prstGeom>
        </p:spPr>
        <p:txBody>
          <a:bodyPr vert="horz" lIns="91440" tIns="45720" rIns="91440" bIns="45720" rtlCol="0" anchor="ctr">
            <a:normAutofit/>
          </a:bodyPr>
          <a:lstStyle/>
          <a:p>
            <a:r>
              <a:rPr lang="en-IN" sz="3600" b="1" dirty="0">
                <a:solidFill>
                  <a:schemeClr val="accent6">
                    <a:lumMod val="75000"/>
                  </a:schemeClr>
                </a:solidFill>
                <a:latin typeface="Georgia" pitchFamily="18" charset="0"/>
              </a:rPr>
              <a:t>7</a:t>
            </a:r>
            <a:r>
              <a:rPr lang="en-IN" sz="3600" b="1" dirty="0" smtClean="0">
                <a:solidFill>
                  <a:schemeClr val="accent6">
                    <a:lumMod val="75000"/>
                  </a:schemeClr>
                </a:solidFill>
                <a:latin typeface="Georgia" pitchFamily="18" charset="0"/>
              </a:rPr>
              <a:t>. In-App Messaging</a:t>
            </a:r>
            <a:endParaRPr lang="en-IN" sz="3600" b="1" dirty="0" smtClean="0">
              <a:solidFill>
                <a:schemeClr val="accent6">
                  <a:lumMod val="75000"/>
                </a:schemeClr>
              </a:solidFill>
              <a:latin typeface="Georgia" pitchFamily="18" charset="0"/>
            </a:endParaRPr>
          </a:p>
        </p:txBody>
      </p:sp>
      <p:sp>
        <p:nvSpPr>
          <p:cNvPr id="13" name="Subtitle 3"/>
          <p:cNvSpPr txBox="1">
            <a:spLocks/>
          </p:cNvSpPr>
          <p:nvPr/>
        </p:nvSpPr>
        <p:spPr>
          <a:xfrm>
            <a:off x="714348" y="3281378"/>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They are used to relay important information to the app user based on app updates or actions performed. </a:t>
            </a:r>
            <a:r>
              <a:rPr lang="en-IN" sz="2800" b="1" dirty="0" err="1" smtClean="0">
                <a:solidFill>
                  <a:schemeClr val="accent5">
                    <a:lumMod val="75000"/>
                  </a:schemeClr>
                </a:solidFill>
                <a:ea typeface="Verdana" pitchFamily="34" charset="0"/>
                <a:cs typeface="Verdana" pitchFamily="34" charset="0"/>
              </a:rPr>
              <a:t>Onboarding</a:t>
            </a:r>
            <a:r>
              <a:rPr lang="en-IN" sz="2800" b="1" dirty="0" smtClean="0">
                <a:solidFill>
                  <a:schemeClr val="accent5">
                    <a:lumMod val="75000"/>
                  </a:schemeClr>
                </a:solidFill>
                <a:ea typeface="Verdana" pitchFamily="34" charset="0"/>
                <a:cs typeface="Verdana" pitchFamily="34" charset="0"/>
              </a:rPr>
              <a:t> messages, NPS survey requests, and pre-permission requests are all in-app messages.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8" name="Title 2"/>
          <p:cNvSpPr txBox="1">
            <a:spLocks/>
          </p:cNvSpPr>
          <p:nvPr/>
        </p:nvSpPr>
        <p:spPr>
          <a:xfrm>
            <a:off x="642910" y="2138370"/>
            <a:ext cx="7772400" cy="993775"/>
          </a:xfrm>
          <a:prstGeom prst="rect">
            <a:avLst/>
          </a:prstGeom>
        </p:spPr>
        <p:txBody>
          <a:bodyPr vert="horz" lIns="91440" tIns="45720" rIns="91440" bIns="45720" rtlCol="0" anchor="ctr">
            <a:normAutofit/>
          </a:bodyPr>
          <a:lstStyle/>
          <a:p>
            <a:pPr marL="0" lvl="1"/>
            <a:r>
              <a:rPr lang="en-IN" sz="3600" b="1" dirty="0">
                <a:solidFill>
                  <a:schemeClr val="accent6">
                    <a:lumMod val="75000"/>
                  </a:schemeClr>
                </a:solidFill>
                <a:latin typeface="Georgia" pitchFamily="18" charset="0"/>
              </a:rPr>
              <a:t>8</a:t>
            </a:r>
            <a:r>
              <a:rPr lang="en-IN" sz="3600" b="1" dirty="0" smtClean="0">
                <a:solidFill>
                  <a:schemeClr val="accent6">
                    <a:lumMod val="75000"/>
                  </a:schemeClr>
                </a:solidFill>
                <a:latin typeface="Georgia" pitchFamily="18" charset="0"/>
              </a:rPr>
              <a:t>. Ap</a:t>
            </a:r>
            <a:r>
              <a:rPr lang="en-IN" sz="3600" b="1" dirty="0" smtClean="0">
                <a:solidFill>
                  <a:schemeClr val="accent6">
                    <a:lumMod val="75000"/>
                  </a:schemeClr>
                </a:solidFill>
                <a:latin typeface="Georgia" pitchFamily="18" charset="0"/>
              </a:rPr>
              <a:t>p Inbox</a:t>
            </a:r>
            <a:endParaRPr lang="en-IN" sz="3600" b="1" dirty="0" smtClean="0">
              <a:solidFill>
                <a:schemeClr val="accent6">
                  <a:lumMod val="75000"/>
                </a:schemeClr>
              </a:solidFill>
              <a:latin typeface="Georgia" pitchFamily="18" charset="0"/>
            </a:endParaRPr>
          </a:p>
        </p:txBody>
      </p:sp>
      <p:sp>
        <p:nvSpPr>
          <p:cNvPr id="13" name="Subtitle 3"/>
          <p:cNvSpPr txBox="1">
            <a:spLocks/>
          </p:cNvSpPr>
          <p:nvPr/>
        </p:nvSpPr>
        <p:spPr>
          <a:xfrm>
            <a:off x="714348" y="3352816"/>
            <a:ext cx="7620000" cy="2362200"/>
          </a:xfrm>
          <a:prstGeom prst="rect">
            <a:avLst/>
          </a:prstGeom>
        </p:spPr>
        <p:txBody>
          <a:bodyPr vert="horz" lIns="91440" tIns="45720" rIns="91440" bIns="45720" rtlCol="0">
            <a:noAutofit/>
          </a:bodyPr>
          <a:lstStyle/>
          <a:p>
            <a:pPr lvl="0">
              <a:spcBef>
                <a:spcPct val="20000"/>
              </a:spcBef>
            </a:pPr>
            <a:r>
              <a:rPr lang="en-IN" sz="2800" b="1" dirty="0">
                <a:solidFill>
                  <a:schemeClr val="accent5">
                    <a:lumMod val="75000"/>
                  </a:schemeClr>
                </a:solidFill>
              </a:rPr>
              <a:t>Nurture users with content sent to a private inbox inside the </a:t>
            </a:r>
            <a:r>
              <a:rPr lang="en-IN" sz="2800" b="1" dirty="0" smtClean="0">
                <a:solidFill>
                  <a:schemeClr val="accent5">
                    <a:lumMod val="75000"/>
                  </a:schemeClr>
                </a:solidFill>
              </a:rPr>
              <a:t>app. </a:t>
            </a:r>
            <a:r>
              <a:rPr lang="en-IN" sz="2800" b="1" dirty="0">
                <a:solidFill>
                  <a:schemeClr val="accent5">
                    <a:lumMod val="75000"/>
                  </a:schemeClr>
                </a:solidFill>
              </a:rPr>
              <a:t>you can </a:t>
            </a:r>
            <a:r>
              <a:rPr lang="en-IN" sz="2800" b="1" dirty="0" smtClean="0">
                <a:solidFill>
                  <a:schemeClr val="accent5">
                    <a:lumMod val="75000"/>
                  </a:schemeClr>
                </a:solidFill>
              </a:rPr>
              <a:t>send longer form content: blog posts, tip of the day, offers, discounts, etc, Deals lasting longer than a day and Personalized content.</a:t>
            </a:r>
          </a:p>
          <a:p>
            <a:pPr lvl="0">
              <a:spcBef>
                <a:spcPct val="20000"/>
              </a:spcBef>
            </a:pPr>
            <a:r>
              <a:rPr lang="en-IN" sz="2800" b="1" dirty="0" smtClean="0">
                <a:solidFill>
                  <a:schemeClr val="accent5">
                    <a:lumMod val="75000"/>
                  </a:schemeClr>
                </a:solidFill>
              </a:rPr>
              <a:t> </a:t>
            </a:r>
            <a:endParaRPr lang="en-IN" sz="2800" b="1" dirty="0" smtClean="0">
              <a:solidFill>
                <a:schemeClr val="accent5">
                  <a:lumMod val="75000"/>
                </a:schemeClr>
              </a:solidFill>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8" name="Title 2"/>
          <p:cNvSpPr txBox="1">
            <a:spLocks/>
          </p:cNvSpPr>
          <p:nvPr/>
        </p:nvSpPr>
        <p:spPr>
          <a:xfrm>
            <a:off x="642910" y="2138370"/>
            <a:ext cx="7772400" cy="993775"/>
          </a:xfrm>
          <a:prstGeom prst="rect">
            <a:avLst/>
          </a:prstGeom>
        </p:spPr>
        <p:txBody>
          <a:bodyPr vert="horz" lIns="91440" tIns="45720" rIns="91440" bIns="45720" rtlCol="0" anchor="ctr">
            <a:normAutofit/>
          </a:bodyPr>
          <a:lstStyle/>
          <a:p>
            <a:pPr marL="0" lvl="1"/>
            <a:r>
              <a:rPr lang="en-IN" sz="3600" b="1" dirty="0">
                <a:solidFill>
                  <a:schemeClr val="accent6">
                    <a:lumMod val="75000"/>
                  </a:schemeClr>
                </a:solidFill>
                <a:latin typeface="Georgia" pitchFamily="18" charset="0"/>
              </a:rPr>
              <a:t>9</a:t>
            </a:r>
            <a:r>
              <a:rPr lang="en-IN" sz="3600" b="1" dirty="0" smtClean="0">
                <a:solidFill>
                  <a:schemeClr val="accent6">
                    <a:lumMod val="75000"/>
                  </a:schemeClr>
                </a:solidFill>
                <a:latin typeface="Georgia" pitchFamily="18" charset="0"/>
              </a:rPr>
              <a:t>. Re-engagement</a:t>
            </a:r>
            <a:endParaRPr lang="en-IN" sz="3600" b="1" dirty="0" smtClean="0">
              <a:solidFill>
                <a:schemeClr val="accent6">
                  <a:lumMod val="75000"/>
                </a:schemeClr>
              </a:solidFill>
              <a:latin typeface="Georgia" pitchFamily="18" charset="0"/>
            </a:endParaRPr>
          </a:p>
        </p:txBody>
      </p:sp>
      <p:sp>
        <p:nvSpPr>
          <p:cNvPr id="13" name="Subtitle 3"/>
          <p:cNvSpPr txBox="1">
            <a:spLocks/>
          </p:cNvSpPr>
          <p:nvPr/>
        </p:nvSpPr>
        <p:spPr>
          <a:xfrm>
            <a:off x="714348" y="3352816"/>
            <a:ext cx="7620000" cy="2362200"/>
          </a:xfrm>
          <a:prstGeom prst="rect">
            <a:avLst/>
          </a:prstGeom>
        </p:spPr>
        <p:txBody>
          <a:bodyPr vert="horz" lIns="91440" tIns="45720" rIns="91440" bIns="45720" rtlCol="0">
            <a:noAutofit/>
          </a:bodyPr>
          <a:lstStyle/>
          <a:p>
            <a:pPr lvl="0">
              <a:spcBef>
                <a:spcPct val="20000"/>
              </a:spcBef>
            </a:pPr>
            <a:r>
              <a:rPr lang="en-IN" sz="2800" b="1" dirty="0" smtClean="0">
                <a:solidFill>
                  <a:schemeClr val="accent5">
                    <a:lumMod val="75000"/>
                  </a:schemeClr>
                </a:solidFill>
              </a:rPr>
              <a:t>One form of re-engagement is remarketing. That’s advertising to users based on previous actions taken within the app, like viewing a product or pricing page. </a:t>
            </a:r>
            <a:endParaRPr lang="en-IN" sz="2800" b="1" dirty="0" smtClean="0">
              <a:solidFill>
                <a:schemeClr val="accent5">
                  <a:lumMod val="75000"/>
                </a:schemeClr>
              </a:solidFill>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8" name="Title 2"/>
          <p:cNvSpPr txBox="1">
            <a:spLocks/>
          </p:cNvSpPr>
          <p:nvPr/>
        </p:nvSpPr>
        <p:spPr>
          <a:xfrm>
            <a:off x="642910" y="2138370"/>
            <a:ext cx="7772400" cy="993775"/>
          </a:xfrm>
          <a:prstGeom prst="rect">
            <a:avLst/>
          </a:prstGeom>
        </p:spPr>
        <p:txBody>
          <a:bodyPr vert="horz" lIns="91440" tIns="45720" rIns="91440" bIns="45720" rtlCol="0" anchor="ctr">
            <a:normAutofit fontScale="92500" lnSpcReduction="20000"/>
          </a:bodyPr>
          <a:lstStyle/>
          <a:p>
            <a:pPr marL="0" lvl="1"/>
            <a:r>
              <a:rPr lang="en-IN" sz="3600" b="1" dirty="0" smtClean="0">
                <a:solidFill>
                  <a:schemeClr val="accent6">
                    <a:lumMod val="75000"/>
                  </a:schemeClr>
                </a:solidFill>
                <a:latin typeface="Georgia" pitchFamily="18" charset="0"/>
              </a:rPr>
              <a:t>10</a:t>
            </a:r>
            <a:r>
              <a:rPr lang="en-IN" sz="3600" b="1" dirty="0" smtClean="0">
                <a:solidFill>
                  <a:schemeClr val="accent6">
                    <a:lumMod val="75000"/>
                  </a:schemeClr>
                </a:solidFill>
                <a:latin typeface="Georgia" pitchFamily="18" charset="0"/>
              </a:rPr>
              <a:t>. User Interface (UI) + User Experience (UX)</a:t>
            </a:r>
            <a:endParaRPr lang="en-IN" sz="3600" b="1" dirty="0" smtClean="0">
              <a:solidFill>
                <a:schemeClr val="accent6">
                  <a:lumMod val="75000"/>
                </a:schemeClr>
              </a:solidFill>
              <a:latin typeface="Georgia" pitchFamily="18" charset="0"/>
            </a:endParaRPr>
          </a:p>
        </p:txBody>
      </p:sp>
      <p:sp>
        <p:nvSpPr>
          <p:cNvPr id="13" name="Subtitle 3"/>
          <p:cNvSpPr txBox="1">
            <a:spLocks/>
          </p:cNvSpPr>
          <p:nvPr/>
        </p:nvSpPr>
        <p:spPr>
          <a:xfrm>
            <a:off x="714348" y="3352816"/>
            <a:ext cx="7620000" cy="2362200"/>
          </a:xfrm>
          <a:prstGeom prst="rect">
            <a:avLst/>
          </a:prstGeom>
        </p:spPr>
        <p:txBody>
          <a:bodyPr vert="horz" lIns="91440" tIns="45720" rIns="91440" bIns="45720" rtlCol="0">
            <a:noAutofit/>
          </a:bodyPr>
          <a:lstStyle/>
          <a:p>
            <a:pPr lvl="0">
              <a:spcBef>
                <a:spcPct val="20000"/>
              </a:spcBef>
            </a:pPr>
            <a:r>
              <a:rPr lang="en-IN" sz="2800" b="1" dirty="0" smtClean="0">
                <a:solidFill>
                  <a:schemeClr val="accent5">
                    <a:lumMod val="75000"/>
                  </a:schemeClr>
                </a:solidFill>
              </a:rPr>
              <a:t>Creating a solid UI and UX is an over-arching best practice for mobile app marketing.</a:t>
            </a:r>
            <a:endParaRPr lang="en-IN" sz="2800" b="1" dirty="0" smtClean="0">
              <a:solidFill>
                <a:schemeClr val="accent5">
                  <a:lumMod val="75000"/>
                </a:schemeClr>
              </a:solidFill>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8" name="Title 2"/>
          <p:cNvSpPr txBox="1">
            <a:spLocks/>
          </p:cNvSpPr>
          <p:nvPr/>
        </p:nvSpPr>
        <p:spPr>
          <a:xfrm>
            <a:off x="642910" y="2138370"/>
            <a:ext cx="7772400" cy="993775"/>
          </a:xfrm>
          <a:prstGeom prst="rect">
            <a:avLst/>
          </a:prstGeom>
        </p:spPr>
        <p:txBody>
          <a:bodyPr vert="horz" lIns="91440" tIns="45720" rIns="91440" bIns="45720" rtlCol="0" anchor="ctr">
            <a:normAutofit/>
          </a:bodyPr>
          <a:lstStyle/>
          <a:p>
            <a:pPr marL="0" lvl="1"/>
            <a:r>
              <a:rPr lang="en-IN" sz="3600" b="1" dirty="0">
                <a:solidFill>
                  <a:schemeClr val="accent6">
                    <a:lumMod val="75000"/>
                  </a:schemeClr>
                </a:solidFill>
                <a:latin typeface="Georgia" pitchFamily="18" charset="0"/>
              </a:rPr>
              <a:t>B</a:t>
            </a:r>
            <a:r>
              <a:rPr lang="en-IN" sz="3600" b="1" dirty="0" smtClean="0">
                <a:solidFill>
                  <a:schemeClr val="accent6">
                    <a:lumMod val="75000"/>
                  </a:schemeClr>
                </a:solidFill>
                <a:latin typeface="Georgia" pitchFamily="18" charset="0"/>
              </a:rPr>
              <a:t>. Optimizing Your Website</a:t>
            </a:r>
            <a:endParaRPr lang="en-IN" sz="3600" b="1" dirty="0" smtClean="0">
              <a:solidFill>
                <a:schemeClr val="accent6">
                  <a:lumMod val="75000"/>
                </a:schemeClr>
              </a:solidFill>
              <a:latin typeface="Georgia" pitchFamily="18" charset="0"/>
            </a:endParaRPr>
          </a:p>
        </p:txBody>
      </p:sp>
      <p:sp>
        <p:nvSpPr>
          <p:cNvPr id="13" name="Subtitle 3"/>
          <p:cNvSpPr txBox="1">
            <a:spLocks/>
          </p:cNvSpPr>
          <p:nvPr/>
        </p:nvSpPr>
        <p:spPr>
          <a:xfrm>
            <a:off x="714348" y="3352816"/>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rPr>
              <a:t>Mobile optimization means designing a mobile-</a:t>
            </a:r>
            <a:r>
              <a:rPr lang="en-IN" sz="2800" b="1" dirty="0" err="1" smtClean="0">
                <a:solidFill>
                  <a:schemeClr val="accent5">
                    <a:lumMod val="75000"/>
                  </a:schemeClr>
                </a:solidFill>
              </a:rPr>
              <a:t>ﬁrst</a:t>
            </a:r>
            <a:r>
              <a:rPr lang="en-IN" sz="2800" b="1" dirty="0" smtClean="0">
                <a:solidFill>
                  <a:schemeClr val="accent5">
                    <a:lumMod val="75000"/>
                  </a:schemeClr>
                </a:solidFill>
              </a:rPr>
              <a:t> site that leverages the mobile platform, separate from your desktop site. Because mobile users behave differently and have different needs depending on their device. Find out some key elements for your mobile site:</a:t>
            </a:r>
            <a:endParaRPr lang="en-IN" sz="2800" b="1" dirty="0" smtClean="0">
              <a:solidFill>
                <a:schemeClr val="accent5">
                  <a:lumMod val="75000"/>
                </a:schemeClr>
              </a:solidFill>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8" name="Title 2"/>
          <p:cNvSpPr txBox="1">
            <a:spLocks/>
          </p:cNvSpPr>
          <p:nvPr/>
        </p:nvSpPr>
        <p:spPr>
          <a:xfrm>
            <a:off x="642910" y="2138370"/>
            <a:ext cx="7772400" cy="993775"/>
          </a:xfrm>
          <a:prstGeom prst="rect">
            <a:avLst/>
          </a:prstGeom>
        </p:spPr>
        <p:txBody>
          <a:bodyPr vert="horz" lIns="91440" tIns="45720" rIns="91440" bIns="45720" rtlCol="0" anchor="ctr">
            <a:normAutofit/>
          </a:bodyPr>
          <a:lstStyle/>
          <a:p>
            <a:pPr marL="0" lvl="1"/>
            <a:r>
              <a:rPr lang="en-IN" sz="3600" b="1" dirty="0" smtClean="0">
                <a:solidFill>
                  <a:schemeClr val="accent6">
                    <a:lumMod val="75000"/>
                  </a:schemeClr>
                </a:solidFill>
                <a:latin typeface="Georgia" pitchFamily="18" charset="0"/>
              </a:rPr>
              <a:t>1</a:t>
            </a:r>
            <a:r>
              <a:rPr lang="en-IN" sz="3600" b="1" dirty="0" smtClean="0">
                <a:solidFill>
                  <a:schemeClr val="accent6">
                    <a:lumMod val="75000"/>
                  </a:schemeClr>
                </a:solidFill>
                <a:latin typeface="Georgia" pitchFamily="18" charset="0"/>
              </a:rPr>
              <a:t>. </a:t>
            </a:r>
            <a:r>
              <a:rPr lang="en-IN" sz="3600" b="1" dirty="0" err="1" smtClean="0">
                <a:solidFill>
                  <a:schemeClr val="accent6">
                    <a:lumMod val="75000"/>
                  </a:schemeClr>
                </a:solidFill>
                <a:latin typeface="Georgia" pitchFamily="18" charset="0"/>
              </a:rPr>
              <a:t>Simpliﬁed</a:t>
            </a:r>
            <a:r>
              <a:rPr lang="en-IN" sz="3600" b="1" dirty="0" smtClean="0">
                <a:solidFill>
                  <a:schemeClr val="accent6">
                    <a:lumMod val="75000"/>
                  </a:schemeClr>
                </a:solidFill>
                <a:latin typeface="Georgia" pitchFamily="18" charset="0"/>
              </a:rPr>
              <a:t> site-design</a:t>
            </a:r>
            <a:endParaRPr lang="en-IN" sz="3600" b="1" dirty="0" smtClean="0">
              <a:solidFill>
                <a:schemeClr val="accent6">
                  <a:lumMod val="75000"/>
                </a:schemeClr>
              </a:solidFill>
              <a:latin typeface="Georgia" pitchFamily="18" charset="0"/>
            </a:endParaRPr>
          </a:p>
        </p:txBody>
      </p:sp>
      <p:sp>
        <p:nvSpPr>
          <p:cNvPr id="13" name="Subtitle 3"/>
          <p:cNvSpPr txBox="1">
            <a:spLocks/>
          </p:cNvSpPr>
          <p:nvPr/>
        </p:nvSpPr>
        <p:spPr>
          <a:xfrm>
            <a:off x="714348" y="3352816"/>
            <a:ext cx="7620000" cy="2362200"/>
          </a:xfrm>
          <a:prstGeom prst="rect">
            <a:avLst/>
          </a:prstGeom>
        </p:spPr>
        <p:txBody>
          <a:bodyPr vert="horz" lIns="91440" tIns="45720" rIns="91440" bIns="45720" rtlCol="0">
            <a:noAutofit/>
          </a:bodyPr>
          <a:lstStyle/>
          <a:p>
            <a:pPr>
              <a:spcBef>
                <a:spcPct val="20000"/>
              </a:spcBef>
            </a:pPr>
            <a:r>
              <a:rPr lang="en-IN" sz="2800" b="1" dirty="0">
                <a:solidFill>
                  <a:schemeClr val="accent5">
                    <a:lumMod val="75000"/>
                  </a:schemeClr>
                </a:solidFill>
              </a:rPr>
              <a:t>T</a:t>
            </a:r>
            <a:r>
              <a:rPr lang="en-IN" sz="2800" b="1" dirty="0" smtClean="0">
                <a:solidFill>
                  <a:schemeClr val="accent5">
                    <a:lumMod val="75000"/>
                  </a:schemeClr>
                </a:solidFill>
              </a:rPr>
              <a:t>o optimize for mobile, evaluate and prioritize your content based on what your users need. Make sure your content is clear, concise, and accessible through a mobile device.</a:t>
            </a:r>
            <a:endParaRPr lang="en-IN" sz="2800" b="1" dirty="0" smtClean="0">
              <a:solidFill>
                <a:schemeClr val="accent5">
                  <a:lumMod val="75000"/>
                </a:schemeClr>
              </a:solidFill>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8" name="Title 2"/>
          <p:cNvSpPr txBox="1">
            <a:spLocks/>
          </p:cNvSpPr>
          <p:nvPr/>
        </p:nvSpPr>
        <p:spPr>
          <a:xfrm>
            <a:off x="642910" y="2138370"/>
            <a:ext cx="7772400" cy="993775"/>
          </a:xfrm>
          <a:prstGeom prst="rect">
            <a:avLst/>
          </a:prstGeom>
        </p:spPr>
        <p:txBody>
          <a:bodyPr vert="horz" lIns="91440" tIns="45720" rIns="91440" bIns="45720" rtlCol="0" anchor="ctr">
            <a:normAutofit/>
          </a:bodyPr>
          <a:lstStyle/>
          <a:p>
            <a:pPr marL="0" lvl="1"/>
            <a:r>
              <a:rPr lang="en-IN" sz="3600" b="1" dirty="0">
                <a:solidFill>
                  <a:schemeClr val="accent6">
                    <a:lumMod val="75000"/>
                  </a:schemeClr>
                </a:solidFill>
                <a:latin typeface="Georgia" pitchFamily="18" charset="0"/>
              </a:rPr>
              <a:t>2</a:t>
            </a:r>
            <a:r>
              <a:rPr lang="en-IN" sz="3600" b="1" dirty="0" smtClean="0">
                <a:solidFill>
                  <a:schemeClr val="accent6">
                    <a:lumMod val="75000"/>
                  </a:schemeClr>
                </a:solidFill>
                <a:latin typeface="Georgia" pitchFamily="18" charset="0"/>
              </a:rPr>
              <a:t>. Page speed</a:t>
            </a:r>
            <a:endParaRPr lang="en-IN" sz="3600" b="1" dirty="0" smtClean="0">
              <a:solidFill>
                <a:schemeClr val="accent6">
                  <a:lumMod val="75000"/>
                </a:schemeClr>
              </a:solidFill>
              <a:latin typeface="Georgia" pitchFamily="18" charset="0"/>
            </a:endParaRPr>
          </a:p>
        </p:txBody>
      </p:sp>
      <p:sp>
        <p:nvSpPr>
          <p:cNvPr id="13" name="Subtitle 3"/>
          <p:cNvSpPr txBox="1">
            <a:spLocks/>
          </p:cNvSpPr>
          <p:nvPr/>
        </p:nvSpPr>
        <p:spPr>
          <a:xfrm>
            <a:off x="714348" y="3352816"/>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rPr>
              <a:t>Simplifying your website will help increase page speed, and be sure to minimize any code or design features that will stall load time.</a:t>
            </a:r>
            <a:endParaRPr lang="en-IN" sz="2800" b="1" dirty="0" smtClean="0">
              <a:solidFill>
                <a:schemeClr val="accent5">
                  <a:lumMod val="75000"/>
                </a:schemeClr>
              </a:solidFill>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8" name="Title 2"/>
          <p:cNvSpPr txBox="1">
            <a:spLocks/>
          </p:cNvSpPr>
          <p:nvPr/>
        </p:nvSpPr>
        <p:spPr>
          <a:xfrm>
            <a:off x="642910" y="2138370"/>
            <a:ext cx="7772400" cy="993775"/>
          </a:xfrm>
          <a:prstGeom prst="rect">
            <a:avLst/>
          </a:prstGeom>
        </p:spPr>
        <p:txBody>
          <a:bodyPr vert="horz" lIns="91440" tIns="45720" rIns="91440" bIns="45720" rtlCol="0" anchor="ctr">
            <a:normAutofit/>
          </a:bodyPr>
          <a:lstStyle/>
          <a:p>
            <a:pPr marL="0" lvl="1"/>
            <a:r>
              <a:rPr lang="en-IN" sz="3600" b="1" dirty="0">
                <a:solidFill>
                  <a:schemeClr val="accent6">
                    <a:lumMod val="75000"/>
                  </a:schemeClr>
                </a:solidFill>
                <a:latin typeface="Georgia" pitchFamily="18" charset="0"/>
              </a:rPr>
              <a:t>2</a:t>
            </a:r>
            <a:r>
              <a:rPr lang="en-IN" sz="3600" b="1" dirty="0" smtClean="0">
                <a:solidFill>
                  <a:schemeClr val="accent6">
                    <a:lumMod val="75000"/>
                  </a:schemeClr>
                </a:solidFill>
                <a:latin typeface="Georgia" pitchFamily="18" charset="0"/>
              </a:rPr>
              <a:t>. Remove pop-ups/</a:t>
            </a:r>
            <a:r>
              <a:rPr lang="en-IN" sz="3600" b="1" dirty="0" err="1" smtClean="0">
                <a:solidFill>
                  <a:schemeClr val="accent6">
                    <a:lumMod val="75000"/>
                  </a:schemeClr>
                </a:solidFill>
                <a:latin typeface="Georgia" pitchFamily="18" charset="0"/>
              </a:rPr>
              <a:t>ﬂash</a:t>
            </a:r>
            <a:endParaRPr lang="en-IN" sz="3600" b="1" dirty="0" smtClean="0">
              <a:solidFill>
                <a:schemeClr val="accent6">
                  <a:lumMod val="75000"/>
                </a:schemeClr>
              </a:solidFill>
              <a:latin typeface="Georgia" pitchFamily="18" charset="0"/>
            </a:endParaRPr>
          </a:p>
        </p:txBody>
      </p:sp>
      <p:sp>
        <p:nvSpPr>
          <p:cNvPr id="13" name="Subtitle 3"/>
          <p:cNvSpPr txBox="1">
            <a:spLocks/>
          </p:cNvSpPr>
          <p:nvPr/>
        </p:nvSpPr>
        <p:spPr>
          <a:xfrm>
            <a:off x="714348" y="3352816"/>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rPr>
              <a:t>This is a sure-</a:t>
            </a:r>
            <a:r>
              <a:rPr lang="en-IN" sz="2800" b="1" dirty="0" err="1" smtClean="0">
                <a:solidFill>
                  <a:schemeClr val="accent5">
                    <a:lumMod val="75000"/>
                  </a:schemeClr>
                </a:solidFill>
              </a:rPr>
              <a:t>ﬁre</a:t>
            </a:r>
            <a:r>
              <a:rPr lang="en-IN" sz="2800" b="1" dirty="0" smtClean="0">
                <a:solidFill>
                  <a:schemeClr val="accent5">
                    <a:lumMod val="75000"/>
                  </a:schemeClr>
                </a:solidFill>
              </a:rPr>
              <a:t> way to avoid loosing task-oriented mobile users trying to access information about your brand on-the-go. </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8" name="Title 2"/>
          <p:cNvSpPr txBox="1">
            <a:spLocks/>
          </p:cNvSpPr>
          <p:nvPr/>
        </p:nvSpPr>
        <p:spPr>
          <a:xfrm>
            <a:off x="642910" y="2138370"/>
            <a:ext cx="7772400" cy="993775"/>
          </a:xfrm>
          <a:prstGeom prst="rect">
            <a:avLst/>
          </a:prstGeom>
        </p:spPr>
        <p:txBody>
          <a:bodyPr vert="horz" lIns="91440" tIns="45720" rIns="91440" bIns="45720" rtlCol="0" anchor="ctr">
            <a:normAutofit/>
          </a:bodyPr>
          <a:lstStyle/>
          <a:p>
            <a:pPr marL="0" lvl="1"/>
            <a:r>
              <a:rPr lang="en-IN" sz="3600" b="1" dirty="0" smtClean="0">
                <a:solidFill>
                  <a:schemeClr val="accent6">
                    <a:lumMod val="75000"/>
                  </a:schemeClr>
                </a:solidFill>
                <a:latin typeface="Georgia" pitchFamily="18" charset="0"/>
              </a:rPr>
              <a:t>3</a:t>
            </a:r>
            <a:r>
              <a:rPr lang="en-IN" sz="3600" b="1" dirty="0" smtClean="0">
                <a:solidFill>
                  <a:schemeClr val="accent6">
                    <a:lumMod val="75000"/>
                  </a:schemeClr>
                </a:solidFill>
                <a:latin typeface="Georgia" pitchFamily="18" charset="0"/>
              </a:rPr>
              <a:t>. Usability</a:t>
            </a:r>
            <a:endParaRPr lang="en-IN" sz="3600" b="1" dirty="0" smtClean="0">
              <a:solidFill>
                <a:schemeClr val="accent6">
                  <a:lumMod val="75000"/>
                </a:schemeClr>
              </a:solidFill>
              <a:latin typeface="Georgia" pitchFamily="18" charset="0"/>
            </a:endParaRPr>
          </a:p>
        </p:txBody>
      </p:sp>
      <p:sp>
        <p:nvSpPr>
          <p:cNvPr id="13" name="Subtitle 3"/>
          <p:cNvSpPr txBox="1">
            <a:spLocks/>
          </p:cNvSpPr>
          <p:nvPr/>
        </p:nvSpPr>
        <p:spPr>
          <a:xfrm>
            <a:off x="714348" y="3352816"/>
            <a:ext cx="7620000" cy="2362200"/>
          </a:xfrm>
          <a:prstGeom prst="rect">
            <a:avLst/>
          </a:prstGeom>
        </p:spPr>
        <p:txBody>
          <a:bodyPr vert="horz" lIns="91440" tIns="45720" rIns="91440" bIns="45720" rtlCol="0">
            <a:noAutofit/>
          </a:bodyPr>
          <a:lstStyle/>
          <a:p>
            <a:pPr>
              <a:spcBef>
                <a:spcPct val="20000"/>
              </a:spcBef>
            </a:pPr>
            <a:r>
              <a:rPr lang="en-IN" sz="2800" b="1" dirty="0">
                <a:solidFill>
                  <a:schemeClr val="accent5">
                    <a:lumMod val="75000"/>
                  </a:schemeClr>
                </a:solidFill>
              </a:rPr>
              <a:t>Y</a:t>
            </a:r>
            <a:r>
              <a:rPr lang="en-IN" sz="2800" b="1" dirty="0" smtClean="0">
                <a:solidFill>
                  <a:schemeClr val="accent5">
                    <a:lumMod val="75000"/>
                  </a:schemeClr>
                </a:solidFill>
              </a:rPr>
              <a:t>ou also need to ensure that your site’s usability is designed with mobile-</a:t>
            </a:r>
            <a:r>
              <a:rPr lang="en-IN" sz="2800" b="1" dirty="0" err="1" smtClean="0">
                <a:solidFill>
                  <a:schemeClr val="accent5">
                    <a:lumMod val="75000"/>
                  </a:schemeClr>
                </a:solidFill>
              </a:rPr>
              <a:t>ﬁrst</a:t>
            </a:r>
            <a:r>
              <a:rPr lang="en-IN" sz="2800" b="1" dirty="0" smtClean="0">
                <a:solidFill>
                  <a:schemeClr val="accent5">
                    <a:lumMod val="75000"/>
                  </a:schemeClr>
                </a:solidFill>
              </a:rPr>
              <a:t> in mind. This means scaling up text and buttons, and scaling down titles, descriptions, and even form </a:t>
            </a:r>
            <a:r>
              <a:rPr lang="en-IN" sz="2800" b="1" dirty="0" err="1" smtClean="0">
                <a:solidFill>
                  <a:schemeClr val="accent5">
                    <a:lumMod val="75000"/>
                  </a:schemeClr>
                </a:solidFill>
              </a:rPr>
              <a:t>ﬁelds</a:t>
            </a:r>
            <a:r>
              <a:rPr lang="en-IN" sz="2800" b="1" dirty="0" smtClean="0">
                <a:solidFill>
                  <a:schemeClr val="accent5">
                    <a:lumMod val="75000"/>
                  </a:schemeClr>
                </a:solidFill>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endParaRPr lang="en-IN"/>
          </a:p>
        </p:txBody>
      </p:sp>
      <p:sp>
        <p:nvSpPr>
          <p:cNvPr id="12" name="Content Placeholder 11"/>
          <p:cNvSpPr>
            <a:spLocks noGrp="1"/>
          </p:cNvSpPr>
          <p:nvPr>
            <p:ph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14" name="Title 2"/>
          <p:cNvSpPr txBox="1">
            <a:spLocks/>
          </p:cNvSpPr>
          <p:nvPr/>
        </p:nvSpPr>
        <p:spPr>
          <a:xfrm>
            <a:off x="642910" y="2214554"/>
            <a:ext cx="8001056" cy="107157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IN" sz="4400" b="1" i="0" u="none" strike="noStrike" kern="1200" cap="none" spc="0" normalizeH="0" baseline="0" noProof="0" dirty="0" smtClean="0">
                <a:ln>
                  <a:noFill/>
                </a:ln>
                <a:solidFill>
                  <a:schemeClr val="accent5">
                    <a:lumMod val="75000"/>
                  </a:schemeClr>
                </a:solidFill>
                <a:effectLst/>
                <a:uLnTx/>
                <a:uFillTx/>
                <a:latin typeface="Georgia" pitchFamily="18" charset="0"/>
                <a:ea typeface="Verdana" pitchFamily="34" charset="0"/>
                <a:cs typeface="Verdana" pitchFamily="34" charset="0"/>
              </a:rPr>
              <a:t>Video #7</a:t>
            </a:r>
          </a:p>
        </p:txBody>
      </p:sp>
      <p:sp>
        <p:nvSpPr>
          <p:cNvPr id="15" name="Subtitle 3"/>
          <p:cNvSpPr txBox="1">
            <a:spLocks/>
          </p:cNvSpPr>
          <p:nvPr/>
        </p:nvSpPr>
        <p:spPr>
          <a:xfrm>
            <a:off x="1571604" y="3500438"/>
            <a:ext cx="6400800" cy="1109658"/>
          </a:xfrm>
          <a:prstGeom prst="rect">
            <a:avLst/>
          </a:prstGeom>
        </p:spPr>
        <p:txBody>
          <a:bodyPr vert="horz" lIns="91440" tIns="45720" rIns="91440" bIns="45720" rtlCol="0">
            <a:normAutofit lnSpcReduction="10000"/>
          </a:bodyPr>
          <a:lstStyle/>
          <a:p>
            <a:pPr lvl="0" algn="ctr">
              <a:spcBef>
                <a:spcPct val="0"/>
              </a:spcBef>
            </a:pPr>
            <a:r>
              <a:rPr lang="en-IN" sz="3600" b="1" dirty="0" smtClean="0">
                <a:solidFill>
                  <a:schemeClr val="accent6">
                    <a:lumMod val="75000"/>
                  </a:schemeClr>
                </a:solidFill>
                <a:ea typeface="Verdana" pitchFamily="34" charset="0"/>
                <a:cs typeface="Verdana" pitchFamily="34" charset="0"/>
              </a:rPr>
              <a:t>Mobile Optimization: Best Practices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8" name="Title 2"/>
          <p:cNvSpPr txBox="1">
            <a:spLocks/>
          </p:cNvSpPr>
          <p:nvPr/>
        </p:nvSpPr>
        <p:spPr>
          <a:xfrm>
            <a:off x="642910" y="2138370"/>
            <a:ext cx="7772400" cy="993775"/>
          </a:xfrm>
          <a:prstGeom prst="rect">
            <a:avLst/>
          </a:prstGeom>
        </p:spPr>
        <p:txBody>
          <a:bodyPr vert="horz" lIns="91440" tIns="45720" rIns="91440" bIns="45720" rtlCol="0" anchor="ctr">
            <a:normAutofit/>
          </a:bodyPr>
          <a:lstStyle/>
          <a:p>
            <a:pPr marL="0" lvl="1"/>
            <a:r>
              <a:rPr lang="en-IN" sz="3600" b="1" dirty="0" smtClean="0">
                <a:solidFill>
                  <a:schemeClr val="accent6">
                    <a:lumMod val="75000"/>
                  </a:schemeClr>
                </a:solidFill>
                <a:latin typeface="Georgia" pitchFamily="18" charset="0"/>
              </a:rPr>
              <a:t>4</a:t>
            </a:r>
            <a:r>
              <a:rPr lang="en-IN" sz="3600" b="1" dirty="0" smtClean="0">
                <a:solidFill>
                  <a:schemeClr val="accent6">
                    <a:lumMod val="75000"/>
                  </a:schemeClr>
                </a:solidFill>
                <a:latin typeface="Georgia" pitchFamily="18" charset="0"/>
              </a:rPr>
              <a:t>. Localized search</a:t>
            </a:r>
            <a:endParaRPr lang="en-IN" sz="3600" b="1" dirty="0" smtClean="0">
              <a:solidFill>
                <a:schemeClr val="accent6">
                  <a:lumMod val="75000"/>
                </a:schemeClr>
              </a:solidFill>
              <a:latin typeface="Georgia" pitchFamily="18" charset="0"/>
            </a:endParaRPr>
          </a:p>
        </p:txBody>
      </p:sp>
      <p:sp>
        <p:nvSpPr>
          <p:cNvPr id="13" name="Subtitle 3"/>
          <p:cNvSpPr txBox="1">
            <a:spLocks/>
          </p:cNvSpPr>
          <p:nvPr/>
        </p:nvSpPr>
        <p:spPr>
          <a:xfrm>
            <a:off x="714348" y="3352816"/>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rPr>
              <a:t>To ensure mobile users can easily discover you via search, insert your address into key areas across your site, including the footer, meta description and more. It’s also worthwhile to embed a Google Map of your location on a page on your site. </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9" name="Subtitle 3"/>
          <p:cNvSpPr txBox="1">
            <a:spLocks/>
          </p:cNvSpPr>
          <p:nvPr/>
        </p:nvSpPr>
        <p:spPr>
          <a:xfrm>
            <a:off x="642910" y="2500306"/>
            <a:ext cx="7620000" cy="2362200"/>
          </a:xfrm>
          <a:prstGeom prst="rect">
            <a:avLst/>
          </a:prstGeom>
        </p:spPr>
        <p:txBody>
          <a:bodyPr vert="horz" lIns="91440" tIns="45720" rIns="91440" bIns="45720" rtlCol="0">
            <a:noAutofit/>
          </a:bodyPr>
          <a:lstStyle/>
          <a:p>
            <a:pPr>
              <a:spcBef>
                <a:spcPct val="20000"/>
              </a:spcBef>
            </a:pPr>
            <a:r>
              <a:rPr lang="en-IN" sz="3600" b="1" dirty="0" smtClean="0">
                <a:solidFill>
                  <a:schemeClr val="accent6">
                    <a:lumMod val="75000"/>
                  </a:schemeClr>
                </a:solidFill>
                <a:latin typeface="Georgia" pitchFamily="18" charset="0"/>
                <a:ea typeface="Verdana" pitchFamily="34" charset="0"/>
                <a:cs typeface="Verdana" pitchFamily="34" charset="0"/>
              </a:rPr>
              <a:t>Before optimizing mobile for apps and websites</a:t>
            </a:r>
            <a:r>
              <a:rPr lang="en-IN" sz="2800" b="1" dirty="0" smtClean="0">
                <a:solidFill>
                  <a:schemeClr val="accent5">
                    <a:lumMod val="75000"/>
                  </a:schemeClr>
                </a:solidFill>
                <a:ea typeface="Verdana" pitchFamily="34" charset="0"/>
                <a:cs typeface="Verdana" pitchFamily="34" charset="0"/>
              </a:rPr>
              <a:t>, you need a strategy to attract new users. And since you’re competing with over 2 million apps, it needs to be solid. Integrate these practices for best results.</a:t>
            </a:r>
            <a:endParaRPr lang="en-IN" sz="2800" b="1" dirty="0" smtClean="0">
              <a:solidFill>
                <a:schemeClr val="accent5">
                  <a:lumMod val="75000"/>
                </a:schemeClr>
              </a:solidFill>
              <a:ea typeface="Verdana" pitchFamily="34" charset="0"/>
              <a:cs typeface="Verdana" pitchFamily="34" charset="0"/>
            </a:endParaRPr>
          </a:p>
          <a:p>
            <a:pPr lvl="0">
              <a:spcBef>
                <a:spcPct val="20000"/>
              </a:spcBef>
            </a:pPr>
            <a:endParaRPr lang="en-IN" sz="2800" b="1" dirty="0" smtClean="0">
              <a:solidFill>
                <a:schemeClr val="accent5">
                  <a:lumMod val="75000"/>
                </a:schemeClr>
              </a:solidFill>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endParaRPr lang="en-IN"/>
          </a:p>
        </p:txBody>
      </p:sp>
      <p:sp>
        <p:nvSpPr>
          <p:cNvPr id="12" name="Content Placeholder 11"/>
          <p:cNvSpPr>
            <a:spLocks noGrp="1"/>
          </p:cNvSpPr>
          <p:nvPr>
            <p:ph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7" name="Title 3"/>
          <p:cNvSpPr txBox="1">
            <a:spLocks/>
          </p:cNvSpPr>
          <p:nvPr/>
        </p:nvSpPr>
        <p:spPr>
          <a:xfrm>
            <a:off x="642910" y="2714620"/>
            <a:ext cx="7772400" cy="147002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IN" sz="6000" b="1" i="0" u="none" strike="noStrike" kern="1200" cap="none" spc="0" normalizeH="0" baseline="0" noProof="0" dirty="0" smtClean="0">
                <a:ln>
                  <a:noFill/>
                </a:ln>
                <a:solidFill>
                  <a:schemeClr val="accent6">
                    <a:lumMod val="75000"/>
                  </a:schemeClr>
                </a:solidFill>
                <a:effectLst/>
                <a:uLnTx/>
                <a:uFillTx/>
                <a:latin typeface="Georgia" pitchFamily="18" charset="0"/>
                <a:ea typeface="+mj-ea"/>
                <a:cs typeface="+mj-cs"/>
              </a:rPr>
              <a:t>Thank You</a:t>
            </a:r>
            <a:endParaRPr kumimoji="0" lang="en-IN" sz="6000" b="1" i="0" u="none" strike="noStrike" kern="1200" cap="none" spc="0" normalizeH="0" baseline="0" noProof="0" dirty="0">
              <a:ln>
                <a:noFill/>
              </a:ln>
              <a:solidFill>
                <a:schemeClr val="accent6">
                  <a:lumMod val="75000"/>
                </a:schemeClr>
              </a:solidFill>
              <a:effectLst/>
              <a:uLnTx/>
              <a:uFillTx/>
              <a:latin typeface="Georgia" pitchFamily="18" charset="0"/>
              <a:ea typeface="+mj-ea"/>
              <a:cs typeface="+mj-c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7" name="Content Placeholder 4"/>
          <p:cNvSpPr txBox="1">
            <a:spLocks/>
          </p:cNvSpPr>
          <p:nvPr/>
        </p:nvSpPr>
        <p:spPr>
          <a:xfrm>
            <a:off x="714348" y="2285992"/>
            <a:ext cx="7858180" cy="3071834"/>
          </a:xfrm>
          <a:prstGeom prst="rect">
            <a:avLst/>
          </a:prstGeom>
        </p:spPr>
        <p:txBody>
          <a:bodyPr vert="horz" lIns="91440" tIns="45720" rIns="91440" bIns="45720" rtlCol="0">
            <a:normAutofit fontScale="92500"/>
          </a:bodyPr>
          <a:lstStyle/>
          <a:p>
            <a:pPr>
              <a:lnSpc>
                <a:spcPct val="150000"/>
              </a:lnSpc>
            </a:pPr>
            <a:r>
              <a:rPr lang="en-IN" sz="4200" b="1" dirty="0" smtClean="0">
                <a:solidFill>
                  <a:schemeClr val="accent6">
                    <a:lumMod val="75000"/>
                  </a:schemeClr>
                </a:solidFill>
                <a:latin typeface="Georgia" pitchFamily="18" charset="0"/>
              </a:rPr>
              <a:t>Whether you choose to invest </a:t>
            </a:r>
            <a:r>
              <a:rPr lang="en-IN" sz="2900" b="1" dirty="0" smtClean="0">
                <a:solidFill>
                  <a:schemeClr val="accent5">
                    <a:lumMod val="75000"/>
                  </a:schemeClr>
                </a:solidFill>
              </a:rPr>
              <a:t>in an app or focus on mobile optimization, you can use the best practices below to be sure you’re set up for success. </a:t>
            </a:r>
          </a:p>
          <a:p>
            <a:pPr>
              <a:lnSpc>
                <a:spcPct val="150000"/>
              </a:lnSpc>
            </a:pPr>
            <a:endParaRPr lang="en-IN" sz="3900" b="1" dirty="0" smtClean="0">
              <a:solidFill>
                <a:schemeClr val="accent5">
                  <a:lumMod val="75000"/>
                </a:schemeClr>
              </a:solidFill>
            </a:endParaRPr>
          </a:p>
          <a:p>
            <a:pPr>
              <a:lnSpc>
                <a:spcPct val="150000"/>
              </a:lnSpc>
            </a:pPr>
            <a:endParaRPr lang="en-IN" sz="3900" b="1" dirty="0">
              <a:solidFill>
                <a:schemeClr val="accent5">
                  <a:lumMod val="75000"/>
                </a:schemeClr>
              </a:solidFill>
              <a:ea typeface="Arial Unicode MS" pitchFamily="34" charset="-128"/>
              <a:cs typeface="Arial Unicode MS" pitchFamily="34" charset="-128"/>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a:bodyPr>
          <a:lstStyle/>
          <a:p>
            <a:pPr>
              <a:spcBef>
                <a:spcPct val="0"/>
              </a:spcBef>
              <a:defRPr/>
            </a:pPr>
            <a:r>
              <a:rPr lang="en-IN" sz="3600" b="1" dirty="0" smtClean="0">
                <a:solidFill>
                  <a:schemeClr val="accent6">
                    <a:lumMod val="75000"/>
                  </a:schemeClr>
                </a:solidFill>
                <a:latin typeface="Georgia" pitchFamily="18" charset="0"/>
                <a:ea typeface="+mj-ea"/>
                <a:cs typeface="+mj-cs"/>
              </a:rPr>
              <a:t>A. Optimizing </a:t>
            </a:r>
            <a:r>
              <a:rPr lang="en-IN" sz="3600" b="1" dirty="0">
                <a:solidFill>
                  <a:schemeClr val="accent6">
                    <a:lumMod val="75000"/>
                  </a:schemeClr>
                </a:solidFill>
                <a:latin typeface="Georgia" pitchFamily="18" charset="0"/>
                <a:ea typeface="+mj-ea"/>
                <a:cs typeface="+mj-cs"/>
              </a:rPr>
              <a:t>Your </a:t>
            </a:r>
            <a:r>
              <a:rPr lang="en-IN" sz="3600" b="1" dirty="0" smtClean="0">
                <a:solidFill>
                  <a:schemeClr val="accent6">
                    <a:lumMod val="75000"/>
                  </a:schemeClr>
                </a:solidFill>
                <a:latin typeface="Georgia" pitchFamily="18" charset="0"/>
                <a:ea typeface="+mj-ea"/>
                <a:cs typeface="+mj-cs"/>
              </a:rPr>
              <a:t>App</a:t>
            </a:r>
            <a:endParaRPr lang="en-IN" sz="3600" b="1" dirty="0">
              <a:solidFill>
                <a:schemeClr val="accent6">
                  <a:lumMod val="75000"/>
                </a:schemeClr>
              </a:solidFill>
              <a:latin typeface="Georgia" pitchFamily="18" charset="0"/>
              <a:ea typeface="+mj-ea"/>
              <a:cs typeface="+mj-cs"/>
            </a:endParaRPr>
          </a:p>
        </p:txBody>
      </p:sp>
      <p:sp>
        <p:nvSpPr>
          <p:cNvPr id="9" name="Subtitle 3"/>
          <p:cNvSpPr txBox="1">
            <a:spLocks/>
          </p:cNvSpPr>
          <p:nvPr/>
        </p:nvSpPr>
        <p:spPr>
          <a:xfrm>
            <a:off x="685800" y="3276600"/>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Before launching a new app, you need a strategy to attract new users. Here are the key elements of a successful app user acquisition plan: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a:bodyPr>
          <a:lstStyle/>
          <a:p>
            <a:pPr>
              <a:spcBef>
                <a:spcPct val="0"/>
              </a:spcBef>
              <a:defRPr/>
            </a:pPr>
            <a:r>
              <a:rPr lang="en-IN" sz="3600" b="1" dirty="0" smtClean="0">
                <a:solidFill>
                  <a:schemeClr val="accent6">
                    <a:lumMod val="75000"/>
                  </a:schemeClr>
                </a:solidFill>
                <a:latin typeface="Georgia" pitchFamily="18" charset="0"/>
                <a:ea typeface="+mj-ea"/>
                <a:cs typeface="+mj-cs"/>
              </a:rPr>
              <a:t>1.</a:t>
            </a:r>
            <a:r>
              <a:rPr lang="en-IN" sz="3600" b="1" dirty="0">
                <a:solidFill>
                  <a:schemeClr val="accent6">
                    <a:lumMod val="75000"/>
                  </a:schemeClr>
                </a:solidFill>
                <a:latin typeface="Georgia" pitchFamily="18" charset="0"/>
                <a:ea typeface="+mj-ea"/>
                <a:cs typeface="+mj-cs"/>
              </a:rPr>
              <a:t> Soft Launch/Beta</a:t>
            </a:r>
            <a:endParaRPr lang="en-IN" sz="3600" b="1" dirty="0">
              <a:solidFill>
                <a:schemeClr val="accent6">
                  <a:lumMod val="75000"/>
                </a:schemeClr>
              </a:solidFill>
              <a:latin typeface="Georgia" pitchFamily="18" charset="0"/>
              <a:ea typeface="+mj-ea"/>
              <a:cs typeface="+mj-cs"/>
            </a:endParaRPr>
          </a:p>
        </p:txBody>
      </p:sp>
      <p:sp>
        <p:nvSpPr>
          <p:cNvPr id="9" name="Subtitle 3"/>
          <p:cNvSpPr txBox="1">
            <a:spLocks/>
          </p:cNvSpPr>
          <p:nvPr/>
        </p:nvSpPr>
        <p:spPr>
          <a:xfrm>
            <a:off x="685800" y="3276600"/>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Rolling out your app to a small pool of trusted people allows you to work out any glitches before it goes mainstream.</a:t>
            </a:r>
            <a:endParaRPr lang="en-IN" sz="2800" b="1" dirty="0" smtClean="0">
              <a:solidFill>
                <a:schemeClr val="accent5">
                  <a:lumMod val="75000"/>
                </a:schemeClr>
              </a:solidFill>
              <a:ea typeface="Verdana" pitchFamily="34" charset="0"/>
              <a:cs typeface="Verdana"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a:bodyPr>
          <a:lstStyle/>
          <a:p>
            <a:pPr>
              <a:spcBef>
                <a:spcPct val="0"/>
              </a:spcBef>
              <a:defRPr/>
            </a:pPr>
            <a:r>
              <a:rPr lang="en-IN" sz="3600" b="1" dirty="0">
                <a:solidFill>
                  <a:schemeClr val="accent6">
                    <a:lumMod val="75000"/>
                  </a:schemeClr>
                </a:solidFill>
                <a:latin typeface="Georgia" pitchFamily="18" charset="0"/>
                <a:ea typeface="+mj-ea"/>
                <a:cs typeface="+mj-cs"/>
              </a:rPr>
              <a:t>2</a:t>
            </a:r>
            <a:r>
              <a:rPr lang="en-IN" sz="3600" b="1" dirty="0">
                <a:solidFill>
                  <a:schemeClr val="accent6">
                    <a:lumMod val="75000"/>
                  </a:schemeClr>
                </a:solidFill>
                <a:latin typeface="Georgia" pitchFamily="18" charset="0"/>
                <a:ea typeface="+mj-ea"/>
                <a:cs typeface="+mj-cs"/>
              </a:rPr>
              <a:t>. App Store optimization (ASO</a:t>
            </a:r>
            <a:r>
              <a:rPr lang="en-IN" sz="3600" b="1" dirty="0" smtClean="0">
                <a:solidFill>
                  <a:schemeClr val="accent6">
                    <a:lumMod val="75000"/>
                  </a:schemeClr>
                </a:solidFill>
                <a:latin typeface="Georgia" pitchFamily="18" charset="0"/>
                <a:ea typeface="+mj-ea"/>
                <a:cs typeface="+mj-cs"/>
              </a:rPr>
              <a:t>)</a:t>
            </a:r>
            <a:endParaRPr lang="en-IN" sz="3600" b="1" dirty="0">
              <a:solidFill>
                <a:schemeClr val="accent6">
                  <a:lumMod val="75000"/>
                </a:schemeClr>
              </a:solidFill>
              <a:latin typeface="Georgia" pitchFamily="18" charset="0"/>
              <a:ea typeface="+mj-ea"/>
              <a:cs typeface="+mj-cs"/>
            </a:endParaRPr>
          </a:p>
        </p:txBody>
      </p:sp>
      <p:sp>
        <p:nvSpPr>
          <p:cNvPr id="9" name="Subtitle 3"/>
          <p:cNvSpPr txBox="1">
            <a:spLocks/>
          </p:cNvSpPr>
          <p:nvPr/>
        </p:nvSpPr>
        <p:spPr>
          <a:xfrm>
            <a:off x="685800" y="3276600"/>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There are many things you can do to boost ASO, from adding relevant keywords and screenshots that showcase your app’s value, to having positive user ratings.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a:bodyPr>
          <a:lstStyle/>
          <a:p>
            <a:pPr>
              <a:spcBef>
                <a:spcPct val="0"/>
              </a:spcBef>
              <a:defRPr/>
            </a:pPr>
            <a:r>
              <a:rPr lang="en-IN" sz="3600" b="1" dirty="0">
                <a:solidFill>
                  <a:schemeClr val="accent6">
                    <a:lumMod val="75000"/>
                  </a:schemeClr>
                </a:solidFill>
                <a:latin typeface="Georgia" pitchFamily="18" charset="0"/>
                <a:ea typeface="+mj-ea"/>
                <a:cs typeface="+mj-cs"/>
              </a:rPr>
              <a:t>3</a:t>
            </a:r>
            <a:r>
              <a:rPr lang="en-IN" sz="3600" b="1" dirty="0" smtClean="0">
                <a:solidFill>
                  <a:schemeClr val="accent6">
                    <a:lumMod val="75000"/>
                  </a:schemeClr>
                </a:solidFill>
                <a:latin typeface="Georgia" pitchFamily="18" charset="0"/>
                <a:ea typeface="+mj-ea"/>
                <a:cs typeface="+mj-cs"/>
              </a:rPr>
              <a:t>. PR/Events</a:t>
            </a:r>
            <a:endParaRPr lang="en-IN" sz="3600" b="1" dirty="0">
              <a:solidFill>
                <a:schemeClr val="accent6">
                  <a:lumMod val="75000"/>
                </a:schemeClr>
              </a:solidFill>
              <a:latin typeface="Georgia" pitchFamily="18" charset="0"/>
              <a:ea typeface="+mj-ea"/>
              <a:cs typeface="+mj-cs"/>
            </a:endParaRPr>
          </a:p>
        </p:txBody>
      </p:sp>
      <p:sp>
        <p:nvSpPr>
          <p:cNvPr id="9" name="Subtitle 3"/>
          <p:cNvSpPr txBox="1">
            <a:spLocks/>
          </p:cNvSpPr>
          <p:nvPr/>
        </p:nvSpPr>
        <p:spPr>
          <a:xfrm>
            <a:off x="685800" y="3276600"/>
            <a:ext cx="7620000" cy="2362200"/>
          </a:xfrm>
          <a:prstGeom prst="rect">
            <a:avLst/>
          </a:prstGeom>
        </p:spPr>
        <p:txBody>
          <a:bodyPr vert="horz" lIns="91440" tIns="45720" rIns="91440" bIns="45720" rtlCol="0">
            <a:noAutofit/>
          </a:bodyPr>
          <a:lstStyle/>
          <a:p>
            <a:r>
              <a:rPr lang="en-IN" sz="2700" b="1" dirty="0" smtClean="0">
                <a:solidFill>
                  <a:schemeClr val="accent5">
                    <a:lumMod val="75000"/>
                  </a:schemeClr>
                </a:solidFill>
              </a:rPr>
              <a:t>Tap into any local or even national media outlets you can to spread the word. Consider holding a launch event within your local tech community to add to the buzz.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a:bodyPr>
          <a:lstStyle/>
          <a:p>
            <a:pPr marL="0" lvl="1"/>
            <a:r>
              <a:rPr lang="en-IN" sz="3600" b="1" dirty="0">
                <a:solidFill>
                  <a:schemeClr val="accent6">
                    <a:lumMod val="75000"/>
                  </a:schemeClr>
                </a:solidFill>
                <a:latin typeface="Georgia" pitchFamily="18" charset="0"/>
              </a:rPr>
              <a:t>4</a:t>
            </a:r>
            <a:r>
              <a:rPr lang="en-IN" sz="3600" b="1" dirty="0" smtClean="0">
                <a:solidFill>
                  <a:schemeClr val="accent6">
                    <a:lumMod val="75000"/>
                  </a:schemeClr>
                </a:solidFill>
                <a:latin typeface="Georgia" pitchFamily="18" charset="0"/>
              </a:rPr>
              <a:t>. </a:t>
            </a:r>
            <a:r>
              <a:rPr lang="en-IN" sz="3600" b="1" dirty="0" err="1" smtClean="0">
                <a:solidFill>
                  <a:schemeClr val="accent6">
                    <a:lumMod val="75000"/>
                  </a:schemeClr>
                </a:solidFill>
                <a:latin typeface="Georgia" pitchFamily="18" charset="0"/>
              </a:rPr>
              <a:t>Paidsocial</a:t>
            </a:r>
            <a:endParaRPr lang="en-IN" sz="3600" dirty="0">
              <a:solidFill>
                <a:schemeClr val="accent6">
                  <a:lumMod val="75000"/>
                </a:schemeClr>
              </a:solidFill>
              <a:latin typeface="Georgia" pitchFamily="18" charset="0"/>
            </a:endParaRPr>
          </a:p>
        </p:txBody>
      </p:sp>
      <p:sp>
        <p:nvSpPr>
          <p:cNvPr id="9" name="Subtitle 3"/>
          <p:cNvSpPr txBox="1">
            <a:spLocks/>
          </p:cNvSpPr>
          <p:nvPr/>
        </p:nvSpPr>
        <p:spPr>
          <a:xfrm>
            <a:off x="685800" y="3276600"/>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Tools like Facebook Ads allow you to get granular with audience segmentation. Consider running some highly targeted paid promotions within your budget. Get started with paid social with this guide from </a:t>
            </a:r>
            <a:r>
              <a:rPr lang="en-IN" sz="2800" b="1" dirty="0" err="1" smtClean="0">
                <a:solidFill>
                  <a:schemeClr val="accent5">
                    <a:lumMod val="75000"/>
                  </a:schemeClr>
                </a:solidFill>
                <a:ea typeface="Verdana" pitchFamily="34" charset="0"/>
                <a:cs typeface="Verdana" pitchFamily="34" charset="0"/>
              </a:rPr>
              <a:t>HubSpot</a:t>
            </a:r>
            <a:r>
              <a:rPr lang="en-IN" sz="2800" b="1" dirty="0" smtClean="0">
                <a:solidFill>
                  <a:schemeClr val="accent5">
                    <a:lumMod val="75000"/>
                  </a:schemeClr>
                </a:solidFill>
                <a:ea typeface="Verdana" pitchFamily="34" charset="0"/>
                <a:cs typeface="Verdana" pitchFamily="34" charset="0"/>
              </a:rPr>
              <a:t>.</a:t>
            </a:r>
            <a:endParaRPr lang="en-IN" sz="2800" b="1" dirty="0" smtClean="0">
              <a:solidFill>
                <a:schemeClr val="accent5">
                  <a:lumMod val="75000"/>
                </a:schemeClr>
              </a:solidFill>
              <a:ea typeface="Verdana" pitchFamily="34" charset="0"/>
              <a:cs typeface="Verdana"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a:bodyPr>
          <a:lstStyle/>
          <a:p>
            <a:r>
              <a:rPr lang="en-IN" sz="3600" b="1" dirty="0">
                <a:solidFill>
                  <a:schemeClr val="accent6">
                    <a:lumMod val="75000"/>
                  </a:schemeClr>
                </a:solidFill>
                <a:latin typeface="Georgia" pitchFamily="18" charset="0"/>
              </a:rPr>
              <a:t>5</a:t>
            </a:r>
            <a:r>
              <a:rPr lang="en-IN" sz="3600" b="1" dirty="0" smtClean="0">
                <a:solidFill>
                  <a:schemeClr val="accent6">
                    <a:lumMod val="75000"/>
                  </a:schemeClr>
                </a:solidFill>
                <a:latin typeface="Georgia" pitchFamily="18" charset="0"/>
              </a:rPr>
              <a:t>. </a:t>
            </a:r>
            <a:r>
              <a:rPr lang="en-IN" sz="3600" b="1" dirty="0" err="1" smtClean="0">
                <a:solidFill>
                  <a:schemeClr val="accent6">
                    <a:lumMod val="75000"/>
                  </a:schemeClr>
                </a:solidFill>
                <a:latin typeface="Georgia" pitchFamily="18" charset="0"/>
              </a:rPr>
              <a:t>Onboarding</a:t>
            </a:r>
            <a:endParaRPr lang="en-IN" sz="3600" b="1" dirty="0" smtClean="0">
              <a:solidFill>
                <a:schemeClr val="accent6">
                  <a:lumMod val="75000"/>
                </a:schemeClr>
              </a:solidFill>
              <a:latin typeface="Georgia" pitchFamily="18" charset="0"/>
            </a:endParaRPr>
          </a:p>
        </p:txBody>
      </p:sp>
      <p:sp>
        <p:nvSpPr>
          <p:cNvPr id="9" name="Subtitle 3"/>
          <p:cNvSpPr txBox="1">
            <a:spLocks/>
          </p:cNvSpPr>
          <p:nvPr/>
        </p:nvSpPr>
        <p:spPr>
          <a:xfrm>
            <a:off x="685800" y="3276600"/>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It’s your chance to not only show users the ropes, but also your app’s value. It has been found that effective </a:t>
            </a:r>
            <a:r>
              <a:rPr lang="en-IN" sz="2800" b="1" dirty="0" err="1" smtClean="0">
                <a:solidFill>
                  <a:schemeClr val="accent5">
                    <a:lumMod val="75000"/>
                  </a:schemeClr>
                </a:solidFill>
                <a:ea typeface="Verdana" pitchFamily="34" charset="0"/>
                <a:cs typeface="Verdana" pitchFamily="34" charset="0"/>
              </a:rPr>
              <a:t>onboarding</a:t>
            </a:r>
            <a:r>
              <a:rPr lang="en-IN" sz="2800" b="1" dirty="0" smtClean="0">
                <a:solidFill>
                  <a:schemeClr val="accent5">
                    <a:lumMod val="75000"/>
                  </a:schemeClr>
                </a:solidFill>
                <a:ea typeface="Verdana" pitchFamily="34" charset="0"/>
                <a:cs typeface="Verdana" pitchFamily="34" charset="0"/>
              </a:rPr>
              <a:t> can increase user retention by 50%. </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374</TotalTime>
  <Words>679</Words>
  <Application>Microsoft Office PowerPoint</Application>
  <PresentationFormat>On-screen Show (4:3)</PresentationFormat>
  <Paragraphs>40</Paragraphs>
  <Slides>22</Slides>
  <Notes>0</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Ashish Nikhanj</dc:creator>
  <cp:lastModifiedBy>Ashish Nikhanj</cp:lastModifiedBy>
  <cp:revision>13</cp:revision>
  <dcterms:created xsi:type="dcterms:W3CDTF">2016-12-20T03:24:55Z</dcterms:created>
  <dcterms:modified xsi:type="dcterms:W3CDTF">2016-12-20T09:39:27Z</dcterms:modified>
</cp:coreProperties>
</file>